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audio2.wav" ContentType="audio/x-wav"/>
  <Override PartName="/ppt/media/audio3.wav" ContentType="audio/x-wav"/>
  <Override PartName="/ppt/media/audio4.wav" ContentType="audio/x-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21"/>
  </p:notesMasterIdLst>
  <p:sldIdLst>
    <p:sldId id="256" r:id="rId2"/>
    <p:sldId id="258" r:id="rId3"/>
    <p:sldId id="257" r:id="rId4"/>
    <p:sldId id="259" r:id="rId5"/>
    <p:sldId id="261" r:id="rId6"/>
    <p:sldId id="262" r:id="rId7"/>
    <p:sldId id="260" r:id="rId8"/>
    <p:sldId id="268" r:id="rId9"/>
    <p:sldId id="264" r:id="rId10"/>
    <p:sldId id="265" r:id="rId11"/>
    <p:sldId id="267" r:id="rId12"/>
    <p:sldId id="266" r:id="rId13"/>
    <p:sldId id="269" r:id="rId14"/>
    <p:sldId id="270" r:id="rId15"/>
    <p:sldId id="271" r:id="rId16"/>
    <p:sldId id="277" r:id="rId17"/>
    <p:sldId id="272" r:id="rId18"/>
    <p:sldId id="275" r:id="rId19"/>
    <p:sldId id="27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62" autoAdjust="0"/>
    <p:restoredTop sz="94660"/>
  </p:normalViewPr>
  <p:slideViewPr>
    <p:cSldViewPr snapToGrid="0">
      <p:cViewPr varScale="1">
        <p:scale>
          <a:sx n="77" d="100"/>
          <a:sy n="77" d="100"/>
        </p:scale>
        <p:origin x="-114" y="5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D18FF1-EC1E-4AD3-B89E-C35113D56F3C}" type="datetimeFigureOut">
              <a:rPr lang="ca-ES" smtClean="0"/>
              <a:t>28/02/20</a:t>
            </a:fld>
            <a:endParaRPr lang="ca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433EB-D5D8-4C2D-989B-D236E3EF0F5F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8370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2/28/2020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2/28/2020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2/28/2020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2/28/2020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2/28/2020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2/28/2020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2/28/2020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6.jpg"/><Relationship Id="rId7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.png"/><Relationship Id="rId7" Type="http://schemas.openxmlformats.org/officeDocument/2006/relationships/image" Target="../media/image29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88415" y="860022"/>
            <a:ext cx="10033907" cy="1083078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L’ORENETA CUABLANCA (</a:t>
            </a:r>
            <a:r>
              <a:rPr lang="ca-ES" i="1" cap="none" dirty="0" err="1"/>
              <a:t>D</a:t>
            </a:r>
            <a:r>
              <a:rPr lang="ca-ES" i="1" cap="none" dirty="0" err="1" smtClean="0"/>
              <a:t>elichon</a:t>
            </a:r>
            <a:r>
              <a:rPr lang="ca-ES" i="1" cap="none" dirty="0" smtClean="0"/>
              <a:t> </a:t>
            </a:r>
            <a:r>
              <a:rPr lang="ca-ES" i="1" cap="none" dirty="0" err="1" smtClean="0"/>
              <a:t>urbicum</a:t>
            </a:r>
            <a:r>
              <a:rPr lang="ca-ES" dirty="0" smtClean="0"/>
              <a:t>)</a:t>
            </a:r>
            <a:endParaRPr lang="ca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76" y="2685704"/>
            <a:ext cx="6020586" cy="33966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352" y="6017079"/>
            <a:ext cx="694583" cy="775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079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352" y="6017079"/>
            <a:ext cx="694583" cy="775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>
            <a:off x="427512" y="285008"/>
            <a:ext cx="9405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dirty="0" smtClean="0"/>
              <a:t>Què són?</a:t>
            </a:r>
            <a:endParaRPr lang="ca-ES" sz="4400" dirty="0"/>
          </a:p>
        </p:txBody>
      </p:sp>
      <p:sp>
        <p:nvSpPr>
          <p:cNvPr id="2" name="CuadroTexto 1"/>
          <p:cNvSpPr txBox="1"/>
          <p:nvPr/>
        </p:nvSpPr>
        <p:spPr>
          <a:xfrm>
            <a:off x="535564" y="1403115"/>
            <a:ext cx="1654381" cy="83099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a-ES" sz="2400" dirty="0" smtClean="0"/>
              <a:t>Regne: ANIMALIA</a:t>
            </a:r>
            <a:endParaRPr lang="ca-ES" sz="2400" dirty="0"/>
          </a:p>
        </p:txBody>
      </p:sp>
      <p:sp>
        <p:nvSpPr>
          <p:cNvPr id="7" name="CuadroTexto 6"/>
          <p:cNvSpPr txBox="1"/>
          <p:nvPr/>
        </p:nvSpPr>
        <p:spPr>
          <a:xfrm>
            <a:off x="2437470" y="1401971"/>
            <a:ext cx="1858861" cy="83099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a-ES" sz="2400" dirty="0" err="1" smtClean="0"/>
              <a:t>Filum</a:t>
            </a:r>
            <a:r>
              <a:rPr lang="ca-ES" sz="2400" dirty="0" smtClean="0"/>
              <a:t>: CHORDATA</a:t>
            </a:r>
            <a:endParaRPr lang="ca-ES" sz="2400" dirty="0"/>
          </a:p>
        </p:txBody>
      </p:sp>
      <p:sp>
        <p:nvSpPr>
          <p:cNvPr id="8" name="CuadroTexto 7"/>
          <p:cNvSpPr txBox="1"/>
          <p:nvPr/>
        </p:nvSpPr>
        <p:spPr>
          <a:xfrm>
            <a:off x="4543856" y="1582442"/>
            <a:ext cx="1805052" cy="46166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a-ES" sz="2400" dirty="0" smtClean="0"/>
              <a:t>Classe: AVES</a:t>
            </a:r>
            <a:endParaRPr lang="ca-ES" sz="2400" dirty="0"/>
          </a:p>
        </p:txBody>
      </p:sp>
      <p:sp>
        <p:nvSpPr>
          <p:cNvPr id="9" name="CuadroTexto 8"/>
          <p:cNvSpPr txBox="1"/>
          <p:nvPr/>
        </p:nvSpPr>
        <p:spPr>
          <a:xfrm>
            <a:off x="6596433" y="1406088"/>
            <a:ext cx="2376924" cy="83099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a-ES" sz="2400" dirty="0" smtClean="0"/>
              <a:t>Ordre: PASSERIFORMES</a:t>
            </a:r>
            <a:endParaRPr lang="ca-ES" sz="2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9220882" y="1397641"/>
            <a:ext cx="2499761" cy="83099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a-ES" sz="2400" dirty="0" smtClean="0"/>
              <a:t>Família: HIRUNDINIDAE</a:t>
            </a:r>
            <a:endParaRPr lang="ca-ES" sz="2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86" b="81746"/>
          <a:stretch/>
        </p:blipFill>
        <p:spPr>
          <a:xfrm>
            <a:off x="795084" y="2713145"/>
            <a:ext cx="2160814" cy="117361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62" t="17255" b="58127"/>
          <a:stretch/>
        </p:blipFill>
        <p:spPr>
          <a:xfrm>
            <a:off x="3900209" y="3160704"/>
            <a:ext cx="1949778" cy="1582744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91" t="40942" r="1514" b="38740"/>
          <a:stretch/>
        </p:blipFill>
        <p:spPr>
          <a:xfrm>
            <a:off x="1374813" y="4892315"/>
            <a:ext cx="1992087" cy="130628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8"/>
          <a:stretch/>
        </p:blipFill>
        <p:spPr>
          <a:xfrm>
            <a:off x="9220882" y="3095390"/>
            <a:ext cx="2445657" cy="2146081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419" y="4047218"/>
            <a:ext cx="2040824" cy="235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58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352" y="6017079"/>
            <a:ext cx="694583" cy="775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>
            <a:off x="427512" y="285008"/>
            <a:ext cx="9405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dirty="0" smtClean="0"/>
              <a:t>Atenció</a:t>
            </a:r>
            <a:r>
              <a:rPr lang="ca-ES" sz="4400" dirty="0" smtClean="0"/>
              <a:t>!!!</a:t>
            </a:r>
            <a:endParaRPr lang="ca-ES" sz="44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7"/>
          <a:stretch/>
        </p:blipFill>
        <p:spPr>
          <a:xfrm>
            <a:off x="5715001" y="1123208"/>
            <a:ext cx="5334000" cy="4693557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427512" y="1665426"/>
            <a:ext cx="46180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dirty="0" smtClean="0"/>
              <a:t>Els falciots, tot i que s’hi assemblen moltíssim, no estan, ni de lluny, emparentats amb les orenetes.</a:t>
            </a:r>
            <a:endParaRPr lang="ca-ES" sz="28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427512" y="3708656"/>
            <a:ext cx="4920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dirty="0" smtClean="0"/>
              <a:t>D’això se’n diu: </a:t>
            </a:r>
            <a:endParaRPr lang="ca-ES" sz="2800" dirty="0"/>
          </a:p>
        </p:txBody>
      </p:sp>
      <p:grpSp>
        <p:nvGrpSpPr>
          <p:cNvPr id="2" name="Grupo 1"/>
          <p:cNvGrpSpPr/>
          <p:nvPr/>
        </p:nvGrpSpPr>
        <p:grpSpPr>
          <a:xfrm>
            <a:off x="1215126" y="5201854"/>
            <a:ext cx="3098374" cy="614912"/>
            <a:chOff x="1215126" y="5201854"/>
            <a:chExt cx="3098374" cy="614912"/>
          </a:xfrm>
        </p:grpSpPr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5126" y="5201855"/>
              <a:ext cx="614911" cy="614911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2579" y="5201854"/>
              <a:ext cx="614911" cy="614911"/>
            </a:xfrm>
            <a:prstGeom prst="rect">
              <a:avLst/>
            </a:prstGeom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0584" y="5201854"/>
              <a:ext cx="614911" cy="614911"/>
            </a:xfrm>
            <a:prstGeom prst="rect">
              <a:avLst/>
            </a:prstGeom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8589" y="5201854"/>
              <a:ext cx="614911" cy="614911"/>
            </a:xfrm>
            <a:prstGeom prst="rect">
              <a:avLst/>
            </a:prstGeom>
          </p:spPr>
        </p:pic>
      </p:grpSp>
      <p:sp>
        <p:nvSpPr>
          <p:cNvPr id="12" name="CuadroTexto 11"/>
          <p:cNvSpPr txBox="1"/>
          <p:nvPr/>
        </p:nvSpPr>
        <p:spPr>
          <a:xfrm>
            <a:off x="427512" y="4392386"/>
            <a:ext cx="5103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dirty="0" smtClean="0">
                <a:solidFill>
                  <a:srgbClr val="FFC000"/>
                </a:solidFill>
              </a:rPr>
              <a:t>CONVERGÈNCIA EVOLUTIVA</a:t>
            </a:r>
            <a:endParaRPr lang="ca-ES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17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mic0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352" y="6017079"/>
            <a:ext cx="694583" cy="775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uadroTexto 9"/>
          <p:cNvSpPr txBox="1"/>
          <p:nvPr/>
        </p:nvSpPr>
        <p:spPr>
          <a:xfrm>
            <a:off x="427512" y="285008"/>
            <a:ext cx="9405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dirty="0" smtClean="0"/>
              <a:t>Què mengen?</a:t>
            </a:r>
            <a:endParaRPr lang="ca-ES" sz="4400" dirty="0"/>
          </a:p>
        </p:txBody>
      </p:sp>
      <p:grpSp>
        <p:nvGrpSpPr>
          <p:cNvPr id="83" name="Grupo 82"/>
          <p:cNvGrpSpPr/>
          <p:nvPr/>
        </p:nvGrpSpPr>
        <p:grpSpPr>
          <a:xfrm>
            <a:off x="604159" y="1274868"/>
            <a:ext cx="10958787" cy="858215"/>
            <a:chOff x="604159" y="1274868"/>
            <a:chExt cx="10958787" cy="858215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159" y="1279887"/>
              <a:ext cx="830982" cy="828538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3494" y="1279887"/>
              <a:ext cx="830982" cy="828538"/>
            </a:xfrm>
            <a:prstGeom prst="rect">
              <a:avLst/>
            </a:prstGeom>
          </p:spPr>
        </p:pic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1739" y="1289761"/>
              <a:ext cx="830982" cy="828538"/>
            </a:xfrm>
            <a:prstGeom prst="rect">
              <a:avLst/>
            </a:prstGeom>
          </p:spPr>
        </p:pic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1279" y="1274868"/>
              <a:ext cx="830982" cy="828538"/>
            </a:xfrm>
            <a:prstGeom prst="rect">
              <a:avLst/>
            </a:prstGeom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9059" y="1289761"/>
              <a:ext cx="830982" cy="82853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7949" y="1274868"/>
              <a:ext cx="830982" cy="828538"/>
            </a:xfrm>
            <a:prstGeom prst="rect">
              <a:avLst/>
            </a:prstGeom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0389" y="1279887"/>
              <a:ext cx="830982" cy="828538"/>
            </a:xfrm>
            <a:prstGeom prst="rect">
              <a:avLst/>
            </a:prstGeom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0169" y="1274868"/>
              <a:ext cx="830982" cy="828538"/>
            </a:xfrm>
            <a:prstGeom prst="rect">
              <a:avLst/>
            </a:prstGeom>
          </p:spPr>
        </p:pic>
        <p:pic>
          <p:nvPicPr>
            <p:cNvPr id="18" name="Imagen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1054" y="1279887"/>
              <a:ext cx="830982" cy="828538"/>
            </a:xfrm>
            <a:prstGeom prst="rect">
              <a:avLst/>
            </a:prstGeom>
          </p:spPr>
        </p:pic>
        <p:pic>
          <p:nvPicPr>
            <p:cNvPr id="21" name="Imagen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0854" y="1304545"/>
              <a:ext cx="830982" cy="828538"/>
            </a:xfrm>
            <a:prstGeom prst="rect">
              <a:avLst/>
            </a:prstGeom>
          </p:spPr>
        </p:pic>
        <p:pic>
          <p:nvPicPr>
            <p:cNvPr id="22" name="Imagen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9744" y="1289652"/>
              <a:ext cx="830982" cy="828538"/>
            </a:xfrm>
            <a:prstGeom prst="rect">
              <a:avLst/>
            </a:prstGeom>
          </p:spPr>
        </p:pic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2184" y="1294671"/>
              <a:ext cx="830982" cy="828538"/>
            </a:xfrm>
            <a:prstGeom prst="rect">
              <a:avLst/>
            </a:prstGeom>
          </p:spPr>
        </p:pic>
        <p:pic>
          <p:nvPicPr>
            <p:cNvPr id="24" name="Imagen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31964" y="1289652"/>
              <a:ext cx="830982" cy="828538"/>
            </a:xfrm>
            <a:prstGeom prst="rect">
              <a:avLst/>
            </a:prstGeom>
          </p:spPr>
        </p:pic>
        <p:pic>
          <p:nvPicPr>
            <p:cNvPr id="25" name="Imagen 2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2849" y="1294671"/>
              <a:ext cx="830982" cy="828538"/>
            </a:xfrm>
            <a:prstGeom prst="rect">
              <a:avLst/>
            </a:prstGeom>
          </p:spPr>
        </p:pic>
      </p:grpSp>
      <p:grpSp>
        <p:nvGrpSpPr>
          <p:cNvPr id="84" name="Grupo 83"/>
          <p:cNvGrpSpPr/>
          <p:nvPr/>
        </p:nvGrpSpPr>
        <p:grpSpPr>
          <a:xfrm>
            <a:off x="604159" y="2118190"/>
            <a:ext cx="10958787" cy="858215"/>
            <a:chOff x="604159" y="2118190"/>
            <a:chExt cx="10958787" cy="858215"/>
          </a:xfrm>
        </p:grpSpPr>
        <p:pic>
          <p:nvPicPr>
            <p:cNvPr id="26" name="Imagen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159" y="2123209"/>
              <a:ext cx="830982" cy="828538"/>
            </a:xfrm>
            <a:prstGeom prst="rect">
              <a:avLst/>
            </a:prstGeom>
          </p:spPr>
        </p:pic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3494" y="2123209"/>
              <a:ext cx="830982" cy="828538"/>
            </a:xfrm>
            <a:prstGeom prst="rect">
              <a:avLst/>
            </a:prstGeom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1739" y="2133083"/>
              <a:ext cx="830982" cy="828538"/>
            </a:xfrm>
            <a:prstGeom prst="rect">
              <a:avLst/>
            </a:prstGeom>
          </p:spPr>
        </p:pic>
        <p:pic>
          <p:nvPicPr>
            <p:cNvPr id="29" name="Imagen 2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1279" y="2118190"/>
              <a:ext cx="830982" cy="828538"/>
            </a:xfrm>
            <a:prstGeom prst="rect">
              <a:avLst/>
            </a:prstGeom>
          </p:spPr>
        </p:pic>
        <p:pic>
          <p:nvPicPr>
            <p:cNvPr id="30" name="Imagen 2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9059" y="2133083"/>
              <a:ext cx="830982" cy="828538"/>
            </a:xfrm>
            <a:prstGeom prst="rect">
              <a:avLst/>
            </a:prstGeom>
          </p:spPr>
        </p:pic>
        <p:pic>
          <p:nvPicPr>
            <p:cNvPr id="31" name="Imagen 3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7949" y="2118190"/>
              <a:ext cx="830982" cy="828538"/>
            </a:xfrm>
            <a:prstGeom prst="rect">
              <a:avLst/>
            </a:prstGeom>
          </p:spPr>
        </p:pic>
        <p:pic>
          <p:nvPicPr>
            <p:cNvPr id="32" name="Imagen 3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0389" y="2123209"/>
              <a:ext cx="830982" cy="828538"/>
            </a:xfrm>
            <a:prstGeom prst="rect">
              <a:avLst/>
            </a:prstGeom>
          </p:spPr>
        </p:pic>
        <p:pic>
          <p:nvPicPr>
            <p:cNvPr id="33" name="Imagen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0169" y="2118190"/>
              <a:ext cx="830982" cy="828538"/>
            </a:xfrm>
            <a:prstGeom prst="rect">
              <a:avLst/>
            </a:prstGeom>
          </p:spPr>
        </p:pic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1054" y="2123209"/>
              <a:ext cx="830982" cy="828538"/>
            </a:xfrm>
            <a:prstGeom prst="rect">
              <a:avLst/>
            </a:prstGeom>
          </p:spPr>
        </p:pic>
        <p:pic>
          <p:nvPicPr>
            <p:cNvPr id="35" name="Imagen 3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0854" y="2147867"/>
              <a:ext cx="830982" cy="828538"/>
            </a:xfrm>
            <a:prstGeom prst="rect">
              <a:avLst/>
            </a:prstGeom>
          </p:spPr>
        </p:pic>
        <p:pic>
          <p:nvPicPr>
            <p:cNvPr id="36" name="Imagen 3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9744" y="2132974"/>
              <a:ext cx="830982" cy="828538"/>
            </a:xfrm>
            <a:prstGeom prst="rect">
              <a:avLst/>
            </a:prstGeom>
          </p:spPr>
        </p:pic>
        <p:pic>
          <p:nvPicPr>
            <p:cNvPr id="37" name="Imagen 3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2184" y="2137993"/>
              <a:ext cx="830982" cy="828538"/>
            </a:xfrm>
            <a:prstGeom prst="rect">
              <a:avLst/>
            </a:prstGeom>
          </p:spPr>
        </p:pic>
        <p:pic>
          <p:nvPicPr>
            <p:cNvPr id="38" name="Imagen 3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31964" y="2132974"/>
              <a:ext cx="830982" cy="828538"/>
            </a:xfrm>
            <a:prstGeom prst="rect">
              <a:avLst/>
            </a:prstGeom>
          </p:spPr>
        </p:pic>
        <p:pic>
          <p:nvPicPr>
            <p:cNvPr id="39" name="Imagen 3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2849" y="2137993"/>
              <a:ext cx="830982" cy="828538"/>
            </a:xfrm>
            <a:prstGeom prst="rect">
              <a:avLst/>
            </a:prstGeom>
          </p:spPr>
        </p:pic>
      </p:grpSp>
      <p:grpSp>
        <p:nvGrpSpPr>
          <p:cNvPr id="85" name="Grupo 84"/>
          <p:cNvGrpSpPr/>
          <p:nvPr/>
        </p:nvGrpSpPr>
        <p:grpSpPr>
          <a:xfrm>
            <a:off x="604159" y="2995296"/>
            <a:ext cx="10958787" cy="858215"/>
            <a:chOff x="604159" y="2995296"/>
            <a:chExt cx="10958787" cy="858215"/>
          </a:xfrm>
        </p:grpSpPr>
        <p:pic>
          <p:nvPicPr>
            <p:cNvPr id="40" name="Imagen 3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159" y="3000315"/>
              <a:ext cx="830982" cy="828538"/>
            </a:xfrm>
            <a:prstGeom prst="rect">
              <a:avLst/>
            </a:prstGeom>
          </p:spPr>
        </p:pic>
        <p:pic>
          <p:nvPicPr>
            <p:cNvPr id="41" name="Imagen 4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3494" y="3000315"/>
              <a:ext cx="830982" cy="828538"/>
            </a:xfrm>
            <a:prstGeom prst="rect">
              <a:avLst/>
            </a:prstGeom>
          </p:spPr>
        </p:pic>
        <p:pic>
          <p:nvPicPr>
            <p:cNvPr id="42" name="Imagen 4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1739" y="3010189"/>
              <a:ext cx="830982" cy="828538"/>
            </a:xfrm>
            <a:prstGeom prst="rect">
              <a:avLst/>
            </a:prstGeom>
          </p:spPr>
        </p:pic>
        <p:pic>
          <p:nvPicPr>
            <p:cNvPr id="43" name="Imagen 4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1279" y="2995296"/>
              <a:ext cx="830982" cy="828538"/>
            </a:xfrm>
            <a:prstGeom prst="rect">
              <a:avLst/>
            </a:prstGeom>
          </p:spPr>
        </p:pic>
        <p:pic>
          <p:nvPicPr>
            <p:cNvPr id="44" name="Imagen 4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9059" y="3010189"/>
              <a:ext cx="830982" cy="828538"/>
            </a:xfrm>
            <a:prstGeom prst="rect">
              <a:avLst/>
            </a:prstGeom>
          </p:spPr>
        </p:pic>
        <p:pic>
          <p:nvPicPr>
            <p:cNvPr id="45" name="Imagen 4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7949" y="2995296"/>
              <a:ext cx="830982" cy="828538"/>
            </a:xfrm>
            <a:prstGeom prst="rect">
              <a:avLst/>
            </a:prstGeom>
          </p:spPr>
        </p:pic>
        <p:pic>
          <p:nvPicPr>
            <p:cNvPr id="46" name="Imagen 4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0389" y="3000315"/>
              <a:ext cx="830982" cy="828538"/>
            </a:xfrm>
            <a:prstGeom prst="rect">
              <a:avLst/>
            </a:prstGeom>
          </p:spPr>
        </p:pic>
        <p:pic>
          <p:nvPicPr>
            <p:cNvPr id="47" name="Imagen 4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0169" y="2995296"/>
              <a:ext cx="830982" cy="828538"/>
            </a:xfrm>
            <a:prstGeom prst="rect">
              <a:avLst/>
            </a:prstGeom>
          </p:spPr>
        </p:pic>
        <p:pic>
          <p:nvPicPr>
            <p:cNvPr id="48" name="Imagen 4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1054" y="3000315"/>
              <a:ext cx="830982" cy="828538"/>
            </a:xfrm>
            <a:prstGeom prst="rect">
              <a:avLst/>
            </a:prstGeom>
          </p:spPr>
        </p:pic>
        <p:pic>
          <p:nvPicPr>
            <p:cNvPr id="49" name="Imagen 4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0854" y="3024973"/>
              <a:ext cx="830982" cy="828538"/>
            </a:xfrm>
            <a:prstGeom prst="rect">
              <a:avLst/>
            </a:prstGeom>
          </p:spPr>
        </p:pic>
        <p:pic>
          <p:nvPicPr>
            <p:cNvPr id="50" name="Imagen 4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9744" y="3010080"/>
              <a:ext cx="830982" cy="828538"/>
            </a:xfrm>
            <a:prstGeom prst="rect">
              <a:avLst/>
            </a:prstGeom>
          </p:spPr>
        </p:pic>
        <p:pic>
          <p:nvPicPr>
            <p:cNvPr id="51" name="Imagen 5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2184" y="3015099"/>
              <a:ext cx="830982" cy="828538"/>
            </a:xfrm>
            <a:prstGeom prst="rect">
              <a:avLst/>
            </a:prstGeom>
          </p:spPr>
        </p:pic>
        <p:pic>
          <p:nvPicPr>
            <p:cNvPr id="52" name="Imagen 5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31964" y="3010080"/>
              <a:ext cx="830982" cy="828538"/>
            </a:xfrm>
            <a:prstGeom prst="rect">
              <a:avLst/>
            </a:prstGeom>
          </p:spPr>
        </p:pic>
        <p:pic>
          <p:nvPicPr>
            <p:cNvPr id="53" name="Imagen 5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2849" y="3015099"/>
              <a:ext cx="830982" cy="828538"/>
            </a:xfrm>
            <a:prstGeom prst="rect">
              <a:avLst/>
            </a:prstGeom>
          </p:spPr>
        </p:pic>
      </p:grpSp>
      <p:grpSp>
        <p:nvGrpSpPr>
          <p:cNvPr id="2" name="Grupo 1"/>
          <p:cNvGrpSpPr/>
          <p:nvPr/>
        </p:nvGrpSpPr>
        <p:grpSpPr>
          <a:xfrm>
            <a:off x="759281" y="3950149"/>
            <a:ext cx="10678365" cy="732746"/>
            <a:chOff x="759281" y="3950149"/>
            <a:chExt cx="10678365" cy="732746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281" y="3950149"/>
              <a:ext cx="1101121" cy="732746"/>
            </a:xfrm>
            <a:prstGeom prst="rect">
              <a:avLst/>
            </a:prstGeom>
          </p:spPr>
        </p:pic>
        <p:pic>
          <p:nvPicPr>
            <p:cNvPr id="54" name="Imagen 53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9037" y="3950149"/>
              <a:ext cx="1101121" cy="732746"/>
            </a:xfrm>
            <a:prstGeom prst="rect">
              <a:avLst/>
            </a:prstGeom>
          </p:spPr>
        </p:pic>
        <p:pic>
          <p:nvPicPr>
            <p:cNvPr id="55" name="Imagen 54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0158" y="3950149"/>
              <a:ext cx="1101121" cy="732746"/>
            </a:xfrm>
            <a:prstGeom prst="rect">
              <a:avLst/>
            </a:prstGeom>
          </p:spPr>
        </p:pic>
        <p:pic>
          <p:nvPicPr>
            <p:cNvPr id="56" name="Imagen 55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9914" y="3950149"/>
              <a:ext cx="1101121" cy="732746"/>
            </a:xfrm>
            <a:prstGeom prst="rect">
              <a:avLst/>
            </a:prstGeom>
          </p:spPr>
        </p:pic>
        <p:pic>
          <p:nvPicPr>
            <p:cNvPr id="57" name="Imagen 56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3112" y="3950149"/>
              <a:ext cx="1101121" cy="732746"/>
            </a:xfrm>
            <a:prstGeom prst="rect">
              <a:avLst/>
            </a:prstGeom>
          </p:spPr>
        </p:pic>
        <p:pic>
          <p:nvPicPr>
            <p:cNvPr id="58" name="Imagen 57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2868" y="3950149"/>
              <a:ext cx="1101121" cy="732746"/>
            </a:xfrm>
            <a:prstGeom prst="rect">
              <a:avLst/>
            </a:prstGeom>
          </p:spPr>
        </p:pic>
        <p:pic>
          <p:nvPicPr>
            <p:cNvPr id="59" name="Imagen 58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3989" y="3950149"/>
              <a:ext cx="1101121" cy="732746"/>
            </a:xfrm>
            <a:prstGeom prst="rect">
              <a:avLst/>
            </a:prstGeom>
          </p:spPr>
        </p:pic>
        <p:pic>
          <p:nvPicPr>
            <p:cNvPr id="60" name="Imagen 59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3745" y="3950149"/>
              <a:ext cx="1101121" cy="732746"/>
            </a:xfrm>
            <a:prstGeom prst="rect">
              <a:avLst/>
            </a:prstGeom>
          </p:spPr>
        </p:pic>
        <p:pic>
          <p:nvPicPr>
            <p:cNvPr id="69" name="Imagen 68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6769" y="3950149"/>
              <a:ext cx="1101121" cy="732746"/>
            </a:xfrm>
            <a:prstGeom prst="rect">
              <a:avLst/>
            </a:prstGeom>
          </p:spPr>
        </p:pic>
        <p:pic>
          <p:nvPicPr>
            <p:cNvPr id="70" name="Imagen 69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36525" y="3950149"/>
              <a:ext cx="1101121" cy="732746"/>
            </a:xfrm>
            <a:prstGeom prst="rect">
              <a:avLst/>
            </a:prstGeom>
          </p:spPr>
        </p:pic>
      </p:grpSp>
      <p:grpSp>
        <p:nvGrpSpPr>
          <p:cNvPr id="87" name="Grupo 86"/>
          <p:cNvGrpSpPr/>
          <p:nvPr/>
        </p:nvGrpSpPr>
        <p:grpSpPr>
          <a:xfrm>
            <a:off x="759281" y="4586965"/>
            <a:ext cx="10678365" cy="732746"/>
            <a:chOff x="759281" y="4586965"/>
            <a:chExt cx="10678365" cy="732746"/>
          </a:xfrm>
        </p:grpSpPr>
        <p:pic>
          <p:nvPicPr>
            <p:cNvPr id="61" name="Imagen 60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281" y="4586965"/>
              <a:ext cx="1101121" cy="732746"/>
            </a:xfrm>
            <a:prstGeom prst="rect">
              <a:avLst/>
            </a:prstGeom>
          </p:spPr>
        </p:pic>
        <p:pic>
          <p:nvPicPr>
            <p:cNvPr id="62" name="Imagen 61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9037" y="4586965"/>
              <a:ext cx="1101121" cy="732746"/>
            </a:xfrm>
            <a:prstGeom prst="rect">
              <a:avLst/>
            </a:prstGeom>
          </p:spPr>
        </p:pic>
        <p:pic>
          <p:nvPicPr>
            <p:cNvPr id="63" name="Imagen 62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0158" y="4586965"/>
              <a:ext cx="1101121" cy="732746"/>
            </a:xfrm>
            <a:prstGeom prst="rect">
              <a:avLst/>
            </a:prstGeom>
          </p:spPr>
        </p:pic>
        <p:pic>
          <p:nvPicPr>
            <p:cNvPr id="64" name="Imagen 63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9914" y="4586965"/>
              <a:ext cx="1101121" cy="732746"/>
            </a:xfrm>
            <a:prstGeom prst="rect">
              <a:avLst/>
            </a:prstGeom>
          </p:spPr>
        </p:pic>
        <p:pic>
          <p:nvPicPr>
            <p:cNvPr id="65" name="Imagen 64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3112" y="4586965"/>
              <a:ext cx="1101121" cy="732746"/>
            </a:xfrm>
            <a:prstGeom prst="rect">
              <a:avLst/>
            </a:prstGeom>
          </p:spPr>
        </p:pic>
        <p:pic>
          <p:nvPicPr>
            <p:cNvPr id="66" name="Imagen 65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2868" y="4586965"/>
              <a:ext cx="1101121" cy="732746"/>
            </a:xfrm>
            <a:prstGeom prst="rect">
              <a:avLst/>
            </a:prstGeom>
          </p:spPr>
        </p:pic>
        <p:pic>
          <p:nvPicPr>
            <p:cNvPr id="67" name="Imagen 66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3989" y="4586965"/>
              <a:ext cx="1101121" cy="732746"/>
            </a:xfrm>
            <a:prstGeom prst="rect">
              <a:avLst/>
            </a:prstGeom>
          </p:spPr>
        </p:pic>
        <p:pic>
          <p:nvPicPr>
            <p:cNvPr id="68" name="Imagen 67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3745" y="4586965"/>
              <a:ext cx="1101121" cy="732746"/>
            </a:xfrm>
            <a:prstGeom prst="rect">
              <a:avLst/>
            </a:prstGeom>
          </p:spPr>
        </p:pic>
        <p:pic>
          <p:nvPicPr>
            <p:cNvPr id="71" name="Imagen 70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6769" y="4586965"/>
              <a:ext cx="1101121" cy="732746"/>
            </a:xfrm>
            <a:prstGeom prst="rect">
              <a:avLst/>
            </a:prstGeom>
          </p:spPr>
        </p:pic>
        <p:pic>
          <p:nvPicPr>
            <p:cNvPr id="72" name="Imagen 71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36525" y="4586965"/>
              <a:ext cx="1101121" cy="732746"/>
            </a:xfrm>
            <a:prstGeom prst="rect">
              <a:avLst/>
            </a:prstGeom>
          </p:spPr>
        </p:pic>
      </p:grpSp>
      <p:grpSp>
        <p:nvGrpSpPr>
          <p:cNvPr id="88" name="Grupo 87"/>
          <p:cNvGrpSpPr/>
          <p:nvPr/>
        </p:nvGrpSpPr>
        <p:grpSpPr>
          <a:xfrm>
            <a:off x="759281" y="5223781"/>
            <a:ext cx="10678365" cy="732746"/>
            <a:chOff x="759281" y="5223781"/>
            <a:chExt cx="10678365" cy="732746"/>
          </a:xfrm>
        </p:grpSpPr>
        <p:pic>
          <p:nvPicPr>
            <p:cNvPr id="73" name="Imagen 72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281" y="5223781"/>
              <a:ext cx="1101121" cy="732746"/>
            </a:xfrm>
            <a:prstGeom prst="rect">
              <a:avLst/>
            </a:prstGeom>
          </p:spPr>
        </p:pic>
        <p:pic>
          <p:nvPicPr>
            <p:cNvPr id="74" name="Imagen 73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9037" y="5223781"/>
              <a:ext cx="1101121" cy="732746"/>
            </a:xfrm>
            <a:prstGeom prst="rect">
              <a:avLst/>
            </a:prstGeom>
          </p:spPr>
        </p:pic>
        <p:pic>
          <p:nvPicPr>
            <p:cNvPr id="75" name="Imagen 74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0158" y="5223781"/>
              <a:ext cx="1101121" cy="732746"/>
            </a:xfrm>
            <a:prstGeom prst="rect">
              <a:avLst/>
            </a:prstGeom>
          </p:spPr>
        </p:pic>
        <p:pic>
          <p:nvPicPr>
            <p:cNvPr id="76" name="Imagen 75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9914" y="5223781"/>
              <a:ext cx="1101121" cy="732746"/>
            </a:xfrm>
            <a:prstGeom prst="rect">
              <a:avLst/>
            </a:prstGeom>
          </p:spPr>
        </p:pic>
        <p:pic>
          <p:nvPicPr>
            <p:cNvPr id="77" name="Imagen 76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3112" y="5223781"/>
              <a:ext cx="1101121" cy="732746"/>
            </a:xfrm>
            <a:prstGeom prst="rect">
              <a:avLst/>
            </a:prstGeom>
          </p:spPr>
        </p:pic>
        <p:pic>
          <p:nvPicPr>
            <p:cNvPr id="78" name="Imagen 77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2868" y="5223781"/>
              <a:ext cx="1101121" cy="732746"/>
            </a:xfrm>
            <a:prstGeom prst="rect">
              <a:avLst/>
            </a:prstGeom>
          </p:spPr>
        </p:pic>
        <p:pic>
          <p:nvPicPr>
            <p:cNvPr id="79" name="Imagen 78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3989" y="5223781"/>
              <a:ext cx="1101121" cy="732746"/>
            </a:xfrm>
            <a:prstGeom prst="rect">
              <a:avLst/>
            </a:prstGeom>
          </p:spPr>
        </p:pic>
        <p:pic>
          <p:nvPicPr>
            <p:cNvPr id="80" name="Imagen 79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3745" y="5223781"/>
              <a:ext cx="1101121" cy="732746"/>
            </a:xfrm>
            <a:prstGeom prst="rect">
              <a:avLst/>
            </a:prstGeom>
          </p:spPr>
        </p:pic>
        <p:pic>
          <p:nvPicPr>
            <p:cNvPr id="81" name="Imagen 80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6769" y="5223781"/>
              <a:ext cx="1101121" cy="732746"/>
            </a:xfrm>
            <a:prstGeom prst="rect">
              <a:avLst/>
            </a:prstGeom>
          </p:spPr>
        </p:pic>
        <p:pic>
          <p:nvPicPr>
            <p:cNvPr id="82" name="Imagen 81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8525" l="0" r="100000">
                          <a14:foregroundMark x1="36364" y1="33880" x2="36364" y2="33880"/>
                          <a14:backgroundMark x1="1455" y1="3279" x2="12364" y2="22951"/>
                          <a14:backgroundMark x1="21091" y1="42623" x2="21091" y2="42623"/>
                          <a14:backgroundMark x1="36727" y1="20765" x2="36727" y2="20765"/>
                          <a14:backgroundMark x1="33818" y1="26230" x2="33818" y2="26230"/>
                          <a14:backgroundMark x1="30182" y1="32787" x2="30182" y2="32787"/>
                          <a14:backgroundMark x1="68000" y1="44262" x2="68000" y2="44262"/>
                          <a14:backgroundMark x1="84364" y1="20219" x2="84364" y2="20219"/>
                          <a14:backgroundMark x1="81455" y1="25137" x2="81455" y2="25137"/>
                          <a14:backgroundMark x1="81455" y1="25137" x2="83636" y2="20219"/>
                          <a14:backgroundMark x1="77818" y1="32240" x2="82545" y2="24044"/>
                          <a14:backgroundMark x1="72727" y1="43169" x2="77455" y2="31694"/>
                          <a14:backgroundMark x1="26545" y1="42623" x2="36364" y2="20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36525" y="5223781"/>
              <a:ext cx="1101121" cy="7327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688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352" y="6017079"/>
            <a:ext cx="694583" cy="775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uadroTexto 9"/>
          <p:cNvSpPr txBox="1"/>
          <p:nvPr/>
        </p:nvSpPr>
        <p:spPr>
          <a:xfrm>
            <a:off x="427512" y="285008"/>
            <a:ext cx="9405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dirty="0" smtClean="0"/>
              <a:t>Què mengen?</a:t>
            </a:r>
            <a:endParaRPr lang="ca-ES" sz="4400" dirty="0"/>
          </a:p>
        </p:txBody>
      </p:sp>
      <p:sp>
        <p:nvSpPr>
          <p:cNvPr id="2" name="CuadroTexto 1"/>
          <p:cNvSpPr txBox="1"/>
          <p:nvPr/>
        </p:nvSpPr>
        <p:spPr>
          <a:xfrm>
            <a:off x="788910" y="1507616"/>
            <a:ext cx="51026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800" dirty="0" smtClean="0"/>
              <a:t>En </a:t>
            </a:r>
            <a:r>
              <a:rPr lang="ca-ES" sz="2800" dirty="0" smtClean="0"/>
              <a:t>els </a:t>
            </a:r>
            <a:r>
              <a:rPr lang="ca-ES" sz="2800" dirty="0" smtClean="0"/>
              <a:t>aproximadament 6 mesos que són a Catalunya cada oreneta menja 153.000 insectes.</a:t>
            </a:r>
            <a:endParaRPr lang="ca-ES" sz="2800" dirty="0"/>
          </a:p>
        </p:txBody>
      </p:sp>
      <p:pic>
        <p:nvPicPr>
          <p:cNvPr id="6" name="Picture 2" descr="C:\WORK\BIOSPLASH\EDUCACIÓ\DISCOVER\IMATGES INTRO\fat_little_bird_coloring_page_0515-1102-0213-5400_SM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666" y="3133554"/>
            <a:ext cx="3303165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echa derecha 2"/>
          <p:cNvSpPr/>
          <p:nvPr/>
        </p:nvSpPr>
        <p:spPr>
          <a:xfrm>
            <a:off x="6193667" y="1881706"/>
            <a:ext cx="1831208" cy="6368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grpSp>
        <p:nvGrpSpPr>
          <p:cNvPr id="8" name="Grupo 7"/>
          <p:cNvGrpSpPr/>
          <p:nvPr/>
        </p:nvGrpSpPr>
        <p:grpSpPr>
          <a:xfrm>
            <a:off x="7894820" y="1723060"/>
            <a:ext cx="3611504" cy="3810794"/>
            <a:chOff x="7894820" y="1723060"/>
            <a:chExt cx="3611504" cy="3810794"/>
          </a:xfrm>
        </p:grpSpPr>
        <p:sp>
          <p:nvSpPr>
            <p:cNvPr id="7" name="CuadroTexto 6"/>
            <p:cNvSpPr txBox="1"/>
            <p:nvPr/>
          </p:nvSpPr>
          <p:spPr>
            <a:xfrm>
              <a:off x="8024874" y="1723060"/>
              <a:ext cx="334847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2800" dirty="0" smtClean="0"/>
                <a:t>Això són 27 kg. d’insectes.</a:t>
              </a:r>
              <a:endParaRPr lang="ca-ES" sz="2800" dirty="0"/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4820" y="3126185"/>
              <a:ext cx="3611504" cy="24076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811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352" y="6017079"/>
            <a:ext cx="694583" cy="775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uadroTexto 9"/>
          <p:cNvSpPr txBox="1"/>
          <p:nvPr/>
        </p:nvSpPr>
        <p:spPr>
          <a:xfrm>
            <a:off x="427512" y="285008"/>
            <a:ext cx="9405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dirty="0" smtClean="0"/>
              <a:t>A on mengen?</a:t>
            </a:r>
            <a:endParaRPr lang="ca-ES" sz="44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l="20301" t="10190" r="25569" b="3196"/>
          <a:stretch/>
        </p:blipFill>
        <p:spPr>
          <a:xfrm>
            <a:off x="1753299" y="1054449"/>
            <a:ext cx="8331139" cy="5623891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3675657" y="1407427"/>
            <a:ext cx="4916383" cy="4917935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 smtClean="0"/>
          </a:p>
          <a:p>
            <a:pPr algn="ctr"/>
            <a:endParaRPr lang="ca-ES" dirty="0"/>
          </a:p>
        </p:txBody>
      </p:sp>
      <p:grpSp>
        <p:nvGrpSpPr>
          <p:cNvPr id="18" name="Grupo 17"/>
          <p:cNvGrpSpPr/>
          <p:nvPr/>
        </p:nvGrpSpPr>
        <p:grpSpPr>
          <a:xfrm>
            <a:off x="6074908" y="3422694"/>
            <a:ext cx="2716755" cy="523220"/>
            <a:chOff x="6074908" y="3422694"/>
            <a:chExt cx="2716755" cy="523220"/>
          </a:xfrm>
        </p:grpSpPr>
        <p:cxnSp>
          <p:nvCxnSpPr>
            <p:cNvPr id="14" name="Conector recto de flecha 13"/>
            <p:cNvCxnSpPr>
              <a:endCxn id="11" idx="6"/>
            </p:cNvCxnSpPr>
            <p:nvPr/>
          </p:nvCxnSpPr>
          <p:spPr>
            <a:xfrm>
              <a:off x="6074908" y="3866394"/>
              <a:ext cx="2517132" cy="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uadroTexto 15"/>
            <p:cNvSpPr txBox="1"/>
            <p:nvPr/>
          </p:nvSpPr>
          <p:spPr>
            <a:xfrm>
              <a:off x="6778305" y="3422694"/>
              <a:ext cx="20133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2800" dirty="0" smtClean="0"/>
                <a:t>1,5 km</a:t>
              </a:r>
              <a:endParaRPr lang="ca-E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834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352" y="6017079"/>
            <a:ext cx="694583" cy="775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741" y="1649997"/>
            <a:ext cx="4860471" cy="340233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27512" y="285008"/>
            <a:ext cx="9405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dirty="0" smtClean="0"/>
              <a:t>A on viuen?</a:t>
            </a:r>
            <a:endParaRPr lang="ca-ES" sz="4400" dirty="0"/>
          </a:p>
        </p:txBody>
      </p:sp>
      <p:grpSp>
        <p:nvGrpSpPr>
          <p:cNvPr id="12" name="Grupo 11"/>
          <p:cNvGrpSpPr/>
          <p:nvPr/>
        </p:nvGrpSpPr>
        <p:grpSpPr>
          <a:xfrm>
            <a:off x="305064" y="1530746"/>
            <a:ext cx="10771339" cy="1856722"/>
            <a:chOff x="305064" y="1530746"/>
            <a:chExt cx="10771339" cy="1856722"/>
          </a:xfrm>
        </p:grpSpPr>
        <p:sp>
          <p:nvSpPr>
            <p:cNvPr id="2" name="Elipse 1"/>
            <p:cNvSpPr/>
            <p:nvPr/>
          </p:nvSpPr>
          <p:spPr>
            <a:xfrm rot="20588889">
              <a:off x="6387551" y="1530746"/>
              <a:ext cx="4688852" cy="1856722"/>
            </a:xfrm>
            <a:prstGeom prst="ellips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4" name="Flecha derecha 3"/>
            <p:cNvSpPr/>
            <p:nvPr/>
          </p:nvSpPr>
          <p:spPr>
            <a:xfrm rot="10800000">
              <a:off x="3363318" y="2607610"/>
              <a:ext cx="2855777" cy="26125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305064" y="2165326"/>
              <a:ext cx="302870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2800" dirty="0" smtClean="0"/>
                <a:t>Primavera i estiu: Hemisferi nord</a:t>
              </a:r>
              <a:endParaRPr lang="ca-ES" sz="2800" dirty="0"/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121074" y="3215292"/>
            <a:ext cx="9803243" cy="1775430"/>
            <a:chOff x="121074" y="3215292"/>
            <a:chExt cx="9803243" cy="1775430"/>
          </a:xfrm>
        </p:grpSpPr>
        <p:sp>
          <p:nvSpPr>
            <p:cNvPr id="3" name="Elipse 2"/>
            <p:cNvSpPr/>
            <p:nvPr/>
          </p:nvSpPr>
          <p:spPr>
            <a:xfrm>
              <a:off x="6104284" y="3215292"/>
              <a:ext cx="3820033" cy="1734979"/>
            </a:xfrm>
            <a:prstGeom prst="ellipse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8" name="Flecha derecha 7"/>
            <p:cNvSpPr/>
            <p:nvPr/>
          </p:nvSpPr>
          <p:spPr>
            <a:xfrm rot="10800000">
              <a:off x="3047172" y="4021117"/>
              <a:ext cx="2855777" cy="261257"/>
            </a:xfrm>
            <a:prstGeom prst="rightArrow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121074" y="3605727"/>
              <a:ext cx="302870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2800" dirty="0" smtClean="0"/>
                <a:t>Tardor i hivern: </a:t>
              </a:r>
              <a:r>
                <a:rPr lang="ca-ES" sz="2800" dirty="0" smtClean="0"/>
                <a:t>Zones tropicals i a l’</a:t>
              </a:r>
              <a:r>
                <a:rPr lang="ca-ES" sz="2800" dirty="0" smtClean="0"/>
                <a:t>Hemisferi </a:t>
              </a:r>
              <a:r>
                <a:rPr lang="ca-ES" sz="2800" dirty="0" smtClean="0"/>
                <a:t>sud</a:t>
              </a:r>
              <a:endParaRPr lang="ca-ES" sz="2800" dirty="0"/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3585725" y="5580408"/>
            <a:ext cx="50371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0" dirty="0" smtClean="0"/>
              <a:t>I això, per què?</a:t>
            </a:r>
            <a:endParaRPr lang="ca-ES" sz="6000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8525" l="0" r="100000">
                        <a14:foregroundMark x1="36364" y1="33880" x2="36364" y2="33880"/>
                        <a14:backgroundMark x1="1455" y1="3279" x2="12364" y2="22951"/>
                        <a14:backgroundMark x1="21091" y1="42623" x2="21091" y2="42623"/>
                        <a14:backgroundMark x1="36727" y1="20765" x2="36727" y2="20765"/>
                        <a14:backgroundMark x1="33818" y1="26230" x2="33818" y2="26230"/>
                        <a14:backgroundMark x1="30182" y1="32787" x2="30182" y2="32787"/>
                        <a14:backgroundMark x1="68000" y1="44262" x2="68000" y2="44262"/>
                        <a14:backgroundMark x1="84364" y1="20219" x2="84364" y2="20219"/>
                        <a14:backgroundMark x1="81455" y1="25137" x2="81455" y2="25137"/>
                        <a14:backgroundMark x1="81455" y1="25137" x2="83636" y2="20219"/>
                        <a14:backgroundMark x1="77818" y1="32240" x2="82545" y2="24044"/>
                        <a14:backgroundMark x1="72727" y1="43169" x2="77455" y2="31694"/>
                        <a14:backgroundMark x1="26545" y1="42623" x2="36364" y2="202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7101" y="788664"/>
            <a:ext cx="1751180" cy="1165331"/>
          </a:xfrm>
          <a:prstGeom prst="rect">
            <a:avLst/>
          </a:prstGeom>
        </p:spPr>
      </p:pic>
      <p:sp>
        <p:nvSpPr>
          <p:cNvPr id="24" name="CuadroTexto 23"/>
          <p:cNvSpPr txBox="1"/>
          <p:nvPr/>
        </p:nvSpPr>
        <p:spPr>
          <a:xfrm>
            <a:off x="540351" y="1235828"/>
            <a:ext cx="10229850" cy="501675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a-ES" sz="8000" b="1" dirty="0" smtClean="0">
                <a:solidFill>
                  <a:schemeClr val="accent1"/>
                </a:solidFill>
              </a:rPr>
              <a:t>A la tardor i a l’hivern a l’Hemisferi nord no hi ha prou insectes!!!</a:t>
            </a:r>
            <a:endParaRPr lang="ca-ES" sz="8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34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62 -0.08704 C -0.22005 -0.19005 -0.33203 -0.19444 -0.43997 -0.09653 C -0.56706 0.01852 -0.58633 0.15347 -0.58971 0.22755 L -0.58776 0.32014 C -0.59114 0.39421 -0.61367 0.53125 -0.75729 0.66134 C -0.84909 0.74444 -0.97786 0.75602 -1.00729 0.65255 C -1.03685 0.55 -0.95612 0.37083 -0.86445 0.28796 C -0.72057 0.15764 -0.64492 0.20671 -0.60924 0.24537 L -0.56823 0.30255 C -0.53255 0.34097 -0.46003 0.39213 -0.33294 0.27685 C -0.22474 0.17894 -0.16081 0.01597 -0.19062 -0.08704 Z " pathEditMode="relative" rAng="9180000" ptsTypes="AAAAAAAAA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20" y="369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352" y="6017079"/>
            <a:ext cx="694583" cy="775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uadroTexto 6"/>
          <p:cNvSpPr txBox="1"/>
          <p:nvPr/>
        </p:nvSpPr>
        <p:spPr>
          <a:xfrm>
            <a:off x="427512" y="285008"/>
            <a:ext cx="9405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dirty="0" smtClean="0"/>
              <a:t>A on viuen?</a:t>
            </a:r>
            <a:endParaRPr lang="ca-ES" sz="4400" dirty="0"/>
          </a:p>
        </p:txBody>
      </p:sp>
      <p:pic>
        <p:nvPicPr>
          <p:cNvPr id="16" name="EuroBirdPortal - Home - Google Chrome 2020-02-11 14-11-26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36799" y="1186088"/>
            <a:ext cx="7293769" cy="560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03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352" y="6017079"/>
            <a:ext cx="694583" cy="775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uadroTexto 9"/>
          <p:cNvSpPr txBox="1"/>
          <p:nvPr/>
        </p:nvSpPr>
        <p:spPr>
          <a:xfrm>
            <a:off x="427512" y="285008"/>
            <a:ext cx="9405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dirty="0" smtClean="0"/>
              <a:t>El niu</a:t>
            </a:r>
            <a:endParaRPr lang="ca-ES" sz="4400" dirty="0"/>
          </a:p>
        </p:txBody>
      </p:sp>
      <p:pic>
        <p:nvPicPr>
          <p:cNvPr id="2" name="videoplayback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9714" y="1170044"/>
            <a:ext cx="9734550" cy="547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96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352" y="6017079"/>
            <a:ext cx="694583" cy="775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uadroTexto 9"/>
          <p:cNvSpPr txBox="1"/>
          <p:nvPr/>
        </p:nvSpPr>
        <p:spPr>
          <a:xfrm>
            <a:off x="427512" y="285008"/>
            <a:ext cx="9405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dirty="0" smtClean="0"/>
              <a:t>El niu</a:t>
            </a:r>
            <a:endParaRPr lang="ca-ES" sz="4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004" y="1262071"/>
            <a:ext cx="3715530" cy="2477020"/>
          </a:xfrm>
          <a:prstGeom prst="rect">
            <a:avLst/>
          </a:prstGeom>
        </p:spPr>
      </p:pic>
      <p:grpSp>
        <p:nvGrpSpPr>
          <p:cNvPr id="8" name="Grupo 7"/>
          <p:cNvGrpSpPr/>
          <p:nvPr/>
        </p:nvGrpSpPr>
        <p:grpSpPr>
          <a:xfrm>
            <a:off x="2285277" y="4028357"/>
            <a:ext cx="7715350" cy="2477020"/>
            <a:chOff x="2147528" y="3946714"/>
            <a:chExt cx="7715350" cy="2477020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7528" y="3946714"/>
              <a:ext cx="3715530" cy="247702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7348" y="3946714"/>
              <a:ext cx="3715530" cy="2477020"/>
            </a:xfrm>
            <a:prstGeom prst="rect">
              <a:avLst/>
            </a:prstGeom>
          </p:spPr>
        </p:pic>
      </p:grpSp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12" y="1262201"/>
            <a:ext cx="3715530" cy="247676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07" b="89738" l="0" r="997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194" y="883042"/>
            <a:ext cx="2855919" cy="285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19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352" y="6017079"/>
            <a:ext cx="694583" cy="775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uadroTexto 9"/>
          <p:cNvSpPr txBox="1"/>
          <p:nvPr/>
        </p:nvSpPr>
        <p:spPr>
          <a:xfrm>
            <a:off x="427512" y="285008"/>
            <a:ext cx="9405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dirty="0" smtClean="0"/>
              <a:t>El niu</a:t>
            </a:r>
            <a:endParaRPr lang="ca-ES" sz="44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86" y="2126414"/>
            <a:ext cx="4598670" cy="3056199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6319563" y="817922"/>
            <a:ext cx="46180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smtClean="0"/>
              <a:t>També podem instal</a:t>
            </a:r>
            <a:r>
              <a:rPr lang="ca-ES" sz="3600" dirty="0"/>
              <a:t>·</a:t>
            </a:r>
            <a:r>
              <a:rPr lang="ca-ES" sz="3600" dirty="0" smtClean="0"/>
              <a:t>lar nius artificials per atraure-les </a:t>
            </a:r>
            <a:endParaRPr lang="ca-ES" sz="36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805" y="2926136"/>
            <a:ext cx="3361531" cy="309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7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352" y="6017079"/>
            <a:ext cx="694583" cy="775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uadroTexto 9"/>
          <p:cNvSpPr txBox="1"/>
          <p:nvPr/>
        </p:nvSpPr>
        <p:spPr>
          <a:xfrm>
            <a:off x="427512" y="285008"/>
            <a:ext cx="9405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dirty="0"/>
              <a:t>E</a:t>
            </a:r>
            <a:r>
              <a:rPr lang="ca-ES" sz="4400" dirty="0" smtClean="0"/>
              <a:t>l niu</a:t>
            </a:r>
            <a:endParaRPr lang="ca-ES" sz="44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3"/>
          <a:stretch/>
        </p:blipFill>
        <p:spPr>
          <a:xfrm>
            <a:off x="837402" y="1616528"/>
            <a:ext cx="4387741" cy="308732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634" y="1616528"/>
            <a:ext cx="4634718" cy="3087320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1243417" y="5265927"/>
            <a:ext cx="4539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600" dirty="0" smtClean="0"/>
              <a:t>Oreneta cuablanca</a:t>
            </a:r>
            <a:endParaRPr lang="ca-ES" sz="36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7344834" y="5265927"/>
            <a:ext cx="4539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600" dirty="0" smtClean="0"/>
              <a:t>Oreneta comuna</a:t>
            </a:r>
            <a:endParaRPr lang="ca-ES" sz="3600" dirty="0"/>
          </a:p>
        </p:txBody>
      </p:sp>
    </p:spTree>
    <p:extLst>
      <p:ext uri="{BB962C8B-B14F-4D97-AF65-F5344CB8AC3E}">
        <p14:creationId xmlns:p14="http://schemas.microsoft.com/office/powerpoint/2010/main" val="101301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352" y="6017079"/>
            <a:ext cx="694583" cy="775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uadroTexto 8"/>
          <p:cNvSpPr txBox="1"/>
          <p:nvPr/>
        </p:nvSpPr>
        <p:spPr>
          <a:xfrm>
            <a:off x="415640" y="221429"/>
            <a:ext cx="11525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smtClean="0"/>
              <a:t>Fins ara només hem vist els avantatges de tenir orenetes vivint en el nostre entorn.</a:t>
            </a:r>
            <a:endParaRPr lang="ca-ES" sz="36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15640" y="3419643"/>
            <a:ext cx="111162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dirty="0" smtClean="0">
                <a:solidFill>
                  <a:srgbClr val="FFC000"/>
                </a:solidFill>
              </a:rPr>
              <a:t>I per què hi ha gent que no les vol a casa seva???</a:t>
            </a:r>
            <a:endParaRPr lang="ca-ES" sz="4400" dirty="0">
              <a:solidFill>
                <a:srgbClr val="FFC00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214" y="4703990"/>
            <a:ext cx="1680482" cy="1680482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721" y="4703990"/>
            <a:ext cx="1680482" cy="168048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228" y="4703990"/>
            <a:ext cx="1680482" cy="168048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735" y="4703990"/>
            <a:ext cx="1680482" cy="168048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242" y="4703990"/>
            <a:ext cx="1680482" cy="1680482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-490596" y="1950631"/>
            <a:ext cx="4652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ca-ES" sz="2800" dirty="0"/>
              <a:t>M</a:t>
            </a:r>
            <a:r>
              <a:rPr lang="ca-ES" sz="2800" dirty="0" smtClean="0"/>
              <a:t>engen mosques i mosquits.</a:t>
            </a:r>
            <a:endParaRPr lang="ca-ES" sz="28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343898" y="1950631"/>
            <a:ext cx="4652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ca-ES" sz="2800" dirty="0" smtClean="0"/>
              <a:t>Ens indiquen la bona qualitat de l’aire i l’aigua.</a:t>
            </a:r>
            <a:endParaRPr lang="ca-ES" sz="28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7635592" y="1950631"/>
            <a:ext cx="46525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ca-ES" sz="2800" dirty="0" smtClean="0"/>
              <a:t>Fan més entretinguts els vespres de primavera i estiu.</a:t>
            </a:r>
            <a:endParaRPr lang="ca-ES" sz="2800" dirty="0"/>
          </a:p>
        </p:txBody>
      </p:sp>
    </p:spTree>
    <p:extLst>
      <p:ext uri="{BB962C8B-B14F-4D97-AF65-F5344CB8AC3E}">
        <p14:creationId xmlns:p14="http://schemas.microsoft.com/office/powerpoint/2010/main" val="419378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352" y="6017079"/>
            <a:ext cx="694583" cy="775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4" y="466044"/>
            <a:ext cx="2853418" cy="214309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034" y="1373233"/>
            <a:ext cx="3915954" cy="220272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129" y="2474595"/>
            <a:ext cx="2861854" cy="214639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5"/>
          <a:stretch/>
        </p:blipFill>
        <p:spPr>
          <a:xfrm>
            <a:off x="6098268" y="3547790"/>
            <a:ext cx="2743728" cy="194347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9" t="-1" b="15013"/>
          <a:stretch/>
        </p:blipFill>
        <p:spPr>
          <a:xfrm>
            <a:off x="8012070" y="4620985"/>
            <a:ext cx="3075704" cy="205740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7298872" y="334445"/>
            <a:ext cx="400847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a-ES" sz="4400" dirty="0" smtClean="0"/>
              <a:t>Com la resta d’éssers vius, les orenetes fan </a:t>
            </a:r>
            <a:r>
              <a:rPr lang="ca-ES" sz="4400" dirty="0" smtClean="0">
                <a:solidFill>
                  <a:schemeClr val="accent1">
                    <a:lumMod val="50000"/>
                  </a:schemeClr>
                </a:solidFill>
              </a:rPr>
              <a:t>CACA</a:t>
            </a:r>
            <a:endParaRPr lang="ca-ES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11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352" y="6017079"/>
            <a:ext cx="694583" cy="775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7262">
            <a:off x="1036864" y="2101968"/>
            <a:ext cx="4082143" cy="306160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637" y="1834243"/>
            <a:ext cx="4027714" cy="4027714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15640" y="221429"/>
            <a:ext cx="11525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smtClean="0"/>
              <a:t>Però podem evitar fàcilment que ens embrutin el terra o la façana.</a:t>
            </a:r>
            <a:endParaRPr lang="ca-ES" sz="3600" dirty="0"/>
          </a:p>
        </p:txBody>
      </p:sp>
    </p:spTree>
    <p:extLst>
      <p:ext uri="{BB962C8B-B14F-4D97-AF65-F5344CB8AC3E}">
        <p14:creationId xmlns:p14="http://schemas.microsoft.com/office/powerpoint/2010/main" val="73960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352" y="6017079"/>
            <a:ext cx="694583" cy="775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>
            <a:off x="424543" y="352058"/>
            <a:ext cx="47924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800" dirty="0" smtClean="0"/>
              <a:t>Cal recordar que:</a:t>
            </a:r>
            <a:endParaRPr lang="ca-ES" sz="4800" dirty="0"/>
          </a:p>
        </p:txBody>
      </p:sp>
      <p:sp>
        <p:nvSpPr>
          <p:cNvPr id="8" name="CuadroTexto 7"/>
          <p:cNvSpPr txBox="1"/>
          <p:nvPr/>
        </p:nvSpPr>
        <p:spPr>
          <a:xfrm>
            <a:off x="740227" y="3498030"/>
            <a:ext cx="104203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/>
              <a:t>Si heu de fer alguna reforma al vostre habitatge que comporti la destrucció de nius, </a:t>
            </a:r>
            <a:r>
              <a:rPr lang="ca-ES" sz="4000" dirty="0" smtClean="0">
                <a:solidFill>
                  <a:srgbClr val="FF0000"/>
                </a:solidFill>
              </a:rPr>
              <a:t>FINS I TOT QUAN NO ESTIGUIN OCUPATS</a:t>
            </a:r>
            <a:r>
              <a:rPr lang="ca-ES" sz="4000" dirty="0" smtClean="0"/>
              <a:t>, heu d’avisar als agents rurals i ells us diran com ho podeu fer.</a:t>
            </a:r>
            <a:endParaRPr lang="ca-ES" sz="4000" dirty="0"/>
          </a:p>
        </p:txBody>
      </p:sp>
      <p:sp>
        <p:nvSpPr>
          <p:cNvPr id="7" name="CuadroTexto 6"/>
          <p:cNvSpPr txBox="1"/>
          <p:nvPr/>
        </p:nvSpPr>
        <p:spPr>
          <a:xfrm>
            <a:off x="740227" y="1492337"/>
            <a:ext cx="104203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/>
              <a:t>L’oreneta cuablanca </a:t>
            </a:r>
            <a:r>
              <a:rPr lang="ca-ES" sz="4000" dirty="0" smtClean="0">
                <a:solidFill>
                  <a:srgbClr val="FF0000"/>
                </a:solidFill>
              </a:rPr>
              <a:t>I ELS SEUS NIUS </a:t>
            </a:r>
            <a:r>
              <a:rPr lang="ca-ES" sz="4000" dirty="0" smtClean="0"/>
              <a:t>estan, nominalment, protegits per la llei.</a:t>
            </a:r>
            <a:endParaRPr lang="ca-ES" sz="4000" dirty="0"/>
          </a:p>
        </p:txBody>
      </p:sp>
      <p:grpSp>
        <p:nvGrpSpPr>
          <p:cNvPr id="11" name="Grupo 10"/>
          <p:cNvGrpSpPr/>
          <p:nvPr/>
        </p:nvGrpSpPr>
        <p:grpSpPr>
          <a:xfrm>
            <a:off x="3126922" y="256872"/>
            <a:ext cx="6359978" cy="6346972"/>
            <a:chOff x="3126922" y="256872"/>
            <a:chExt cx="6359978" cy="6346972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6922" y="256872"/>
              <a:ext cx="6359978" cy="6346972"/>
            </a:xfrm>
            <a:prstGeom prst="rect">
              <a:avLst/>
            </a:prstGeom>
          </p:spPr>
        </p:pic>
        <p:sp>
          <p:nvSpPr>
            <p:cNvPr id="9" name="CuadroTexto 8"/>
            <p:cNvSpPr txBox="1"/>
            <p:nvPr/>
          </p:nvSpPr>
          <p:spPr>
            <a:xfrm>
              <a:off x="3910693" y="4781329"/>
              <a:ext cx="479243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4800" dirty="0" smtClean="0"/>
                <a:t>DESTRUCCIÓ DE NIUS!!</a:t>
              </a:r>
              <a:endParaRPr lang="ca-ES" sz="4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6082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352" y="6017079"/>
            <a:ext cx="694583" cy="775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>
            <a:off x="2607130" y="1976751"/>
            <a:ext cx="70784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800" dirty="0" smtClean="0"/>
              <a:t>I com podem contribuir a conèixer millor aquest ocell?</a:t>
            </a:r>
            <a:endParaRPr lang="ca-ES" sz="4800" dirty="0"/>
          </a:p>
        </p:txBody>
      </p:sp>
      <p:grpSp>
        <p:nvGrpSpPr>
          <p:cNvPr id="2" name="Grupo 1"/>
          <p:cNvGrpSpPr/>
          <p:nvPr/>
        </p:nvGrpSpPr>
        <p:grpSpPr>
          <a:xfrm>
            <a:off x="195641" y="82636"/>
            <a:ext cx="11525002" cy="6603914"/>
            <a:chOff x="195641" y="82636"/>
            <a:chExt cx="11525002" cy="6603914"/>
          </a:xfrm>
        </p:grpSpPr>
        <p:pic>
          <p:nvPicPr>
            <p:cNvPr id="4" name="Guia d'introducció ràpida al projecte _Orenetes_">
              <a:hlinkClick r:id="" action="ppaction://media"/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5"/>
            <a:stretch>
              <a:fillRect/>
            </a:stretch>
          </p:blipFill>
          <p:spPr>
            <a:xfrm>
              <a:off x="2237015" y="822550"/>
              <a:ext cx="7818666" cy="5864000"/>
            </a:xfrm>
            <a:prstGeom prst="rect">
              <a:avLst/>
            </a:prstGeom>
          </p:spPr>
        </p:pic>
        <p:sp>
          <p:nvSpPr>
            <p:cNvPr id="7" name="CuadroTexto 6"/>
            <p:cNvSpPr txBox="1"/>
            <p:nvPr/>
          </p:nvSpPr>
          <p:spPr>
            <a:xfrm>
              <a:off x="195641" y="82636"/>
              <a:ext cx="11525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3600" dirty="0" smtClean="0"/>
                <a:t>PROJECTE ORENETES</a:t>
              </a:r>
              <a:endParaRPr lang="ca-ES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438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352" y="6017079"/>
            <a:ext cx="694583" cy="775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2 Subtítulo"/>
          <p:cNvSpPr txBox="1">
            <a:spLocks/>
          </p:cNvSpPr>
          <p:nvPr/>
        </p:nvSpPr>
        <p:spPr>
          <a:xfrm>
            <a:off x="1238250" y="0"/>
            <a:ext cx="9144000" cy="1527548"/>
          </a:xfrm>
          <a:prstGeom prst="rect">
            <a:avLst/>
          </a:prstGeom>
          <a:solidFill>
            <a:srgbClr val="FFC000">
              <a:alpha val="51000"/>
            </a:srgbClr>
          </a:solidFill>
        </p:spPr>
        <p:txBody>
          <a:bodyPr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2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2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2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ca-ES" sz="4400" dirty="0" smtClean="0">
                <a:solidFill>
                  <a:schemeClr val="tx1"/>
                </a:solidFill>
                <a:latin typeface="+mj-lt"/>
              </a:rPr>
              <a:t>Posem fil a l’agulla??</a:t>
            </a:r>
            <a:endParaRPr lang="es-ES" sz="44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684" y="1527548"/>
            <a:ext cx="9116566" cy="533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8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352" y="6017079"/>
            <a:ext cx="694583" cy="775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092" y="3155318"/>
            <a:ext cx="4572000" cy="2466975"/>
          </a:xfrm>
          <a:prstGeom prst="rect">
            <a:avLst/>
          </a:prstGeom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719620" y="864654"/>
            <a:ext cx="8496944" cy="171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30000"/>
              </a:spcBef>
              <a:buFontTx/>
              <a:buNone/>
            </a:pPr>
            <a:r>
              <a:rPr lang="ca-ES" altLang="ca-ES" sz="6600" dirty="0" smtClean="0">
                <a:latin typeface="+mn-lt"/>
              </a:rPr>
              <a:t>Gràcies per la vostra atenció!</a:t>
            </a:r>
            <a:endParaRPr lang="ca-ES" altLang="ca-ES" sz="6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965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TM10001115[[fn=Paquete]]</Template>
  <TotalTime>1029</TotalTime>
  <Words>314</Words>
  <Application>Microsoft Office PowerPoint</Application>
  <PresentationFormat>Personalizado</PresentationFormat>
  <Paragraphs>45</Paragraphs>
  <Slides>19</Slides>
  <Notes>0</Notes>
  <HiddenSlides>0</HiddenSlides>
  <MMClips>3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Parcel</vt:lpstr>
      <vt:lpstr>L’ORENETA CUABLANCA (Delichon urbicum)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L’ORENETA CUABLANCA (Delichon urbicum)</dc:title>
  <dc:creator>Xavier Riera</dc:creator>
  <cp:lastModifiedBy>Oriol Clarabuch</cp:lastModifiedBy>
  <cp:revision>54</cp:revision>
  <dcterms:created xsi:type="dcterms:W3CDTF">2020-02-04T08:32:25Z</dcterms:created>
  <dcterms:modified xsi:type="dcterms:W3CDTF">2020-02-28T21:55:02Z</dcterms:modified>
</cp:coreProperties>
</file>